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10" r:id="rId2"/>
    <p:sldMasterId id="2147483716" r:id="rId3"/>
    <p:sldMasterId id="2147483724" r:id="rId4"/>
  </p:sldMasterIdLst>
  <p:notesMasterIdLst>
    <p:notesMasterId r:id="rId17"/>
  </p:notesMasterIdLst>
  <p:handoutMasterIdLst>
    <p:handoutMasterId r:id="rId18"/>
  </p:handoutMasterIdLst>
  <p:sldIdLst>
    <p:sldId id="353" r:id="rId5"/>
    <p:sldId id="381" r:id="rId6"/>
    <p:sldId id="377" r:id="rId7"/>
    <p:sldId id="378" r:id="rId8"/>
    <p:sldId id="379" r:id="rId9"/>
    <p:sldId id="385" r:id="rId10"/>
    <p:sldId id="384" r:id="rId11"/>
    <p:sldId id="388" r:id="rId12"/>
    <p:sldId id="387" r:id="rId13"/>
    <p:sldId id="382" r:id="rId14"/>
    <p:sldId id="386" r:id="rId15"/>
    <p:sldId id="376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BEC9F5-E74A-0C43-AF9D-619E2F4BC018}">
          <p14:sldIdLst>
            <p14:sldId id="353"/>
            <p14:sldId id="381"/>
            <p14:sldId id="377"/>
            <p14:sldId id="378"/>
            <p14:sldId id="379"/>
            <p14:sldId id="385"/>
            <p14:sldId id="384"/>
            <p14:sldId id="388"/>
            <p14:sldId id="387"/>
            <p14:sldId id="382"/>
            <p14:sldId id="386"/>
            <p14:sldId id="3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000"/>
    <a:srgbClr val="162128"/>
    <a:srgbClr val="016B54"/>
    <a:srgbClr val="F8F8F8"/>
    <a:srgbClr val="E5E5E5"/>
    <a:srgbClr val="008774"/>
    <a:srgbClr val="0F7661"/>
    <a:srgbClr val="C0504D"/>
    <a:srgbClr val="77933C"/>
    <a:srgbClr val="5978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7" autoAdjust="0"/>
    <p:restoredTop sz="70799" autoAdjust="0"/>
  </p:normalViewPr>
  <p:slideViewPr>
    <p:cSldViewPr snapToGrid="0" snapToObjects="1">
      <p:cViewPr varScale="1">
        <p:scale>
          <a:sx n="119" d="100"/>
          <a:sy n="119" d="100"/>
        </p:scale>
        <p:origin x="1400" y="1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E5B6B-8713-8747-AE5B-F1241B2BF5F0}" type="datetimeFigureOut">
              <a:rPr lang="en-US" smtClean="0"/>
              <a:t>7/18/18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CCB75-1A26-DA44-8D3D-5B435BA855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9355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B7340-DDD5-1B49-81AA-25BC4050C073}" type="datetimeFigureOut">
              <a:rPr lang="en-US" smtClean="0"/>
              <a:t>7/18/18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E0D42-653B-D743-8A40-7FC34906D6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138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Resting slide</a:t>
            </a:r>
            <a:r>
              <a:rPr lang="en-US" baseline="0" dirty="0"/>
              <a:t> on screen before you begin presenting.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key to the Spring Boot’s auto-configuration magic is @EnableAutoConfiguration</a:t>
            </a:r>
            <a:r>
              <a:rPr lang="en-US" baseline="0" dirty="0"/>
              <a:t> annotation. Typically we annotate our application entry point with either @SpringBootApplication or if we want to customize the defaults we can use annotations @Configuration, @EnableAutoConfiguration or @ComponentScan</a:t>
            </a:r>
          </a:p>
          <a:p>
            <a:endParaRPr lang="en-US" dirty="0"/>
          </a:p>
          <a:p>
            <a:r>
              <a:rPr lang="en-US" dirty="0"/>
              <a:t>The @EnableAutoConfiguration annotation enables the auto-configuration of Spring ApplicationContext by scanning the classpath components and registers the beans that are matching various Conditions.</a:t>
            </a:r>
          </a:p>
          <a:p>
            <a:endParaRPr lang="en-US" dirty="0"/>
          </a:p>
          <a:p>
            <a:r>
              <a:rPr lang="en-US" dirty="0"/>
              <a:t>SpringBoot provides various AutoConfiguration classes in spring-boot-autoconfigure-{version}.jar which are responsible for registering various components.</a:t>
            </a:r>
          </a:p>
          <a:p>
            <a:endParaRPr lang="en-US" dirty="0"/>
          </a:p>
          <a:p>
            <a:r>
              <a:rPr lang="en-US" dirty="0"/>
              <a:t>Typically AutoConfiguration classes are annotated with @Configuration to mark it as a Spring configuration class and annotated with @EnableConfigurationProperties to bind the customization properties and one or more Conditional bean registration methods.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key to the Spring Boot’s auto-configuration magic is @EnableAutoConfiguration</a:t>
            </a:r>
            <a:r>
              <a:rPr lang="en-US" baseline="0" dirty="0"/>
              <a:t> annotation. Typically we annotate our application entry point with either @SpringBootApplication or if we want to customize the defaults we can use annotations @Configuration, @EnableAutoConfiguration or @ComponentScan</a:t>
            </a:r>
          </a:p>
          <a:p>
            <a:endParaRPr lang="en-US" dirty="0"/>
          </a:p>
          <a:p>
            <a:r>
              <a:rPr lang="en-US" dirty="0"/>
              <a:t>The @EnableAutoConfiguration annotation enables the auto-configuration of Spring ApplicationContext by scanning the classpath components and registers the beans that are matching various Conditions.</a:t>
            </a:r>
          </a:p>
          <a:p>
            <a:endParaRPr lang="en-US" dirty="0"/>
          </a:p>
          <a:p>
            <a:r>
              <a:rPr lang="en-US" dirty="0"/>
              <a:t>SpringBoot provides various AutoConfiguration classes in spring-boot-autoconfigure-{version}.jar which are responsible for registering various components.</a:t>
            </a:r>
          </a:p>
          <a:p>
            <a:endParaRPr lang="en-US" dirty="0"/>
          </a:p>
          <a:p>
            <a:r>
              <a:rPr lang="en-US" dirty="0"/>
              <a:t>Typically AutoConfiguration classes are annotated with @Configuration to mark it as a Spring configuration class and annotated with @</a:t>
            </a:r>
            <a:r>
              <a:rPr lang="en-US" dirty="0" err="1"/>
              <a:t>EnableConfigurationProperties</a:t>
            </a:r>
            <a:r>
              <a:rPr lang="en-US" dirty="0"/>
              <a:t> to bind the customization properties and one or more Conditional bean registration methods.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sz="1200" dirty="0"/>
              <a:t>Provide radically faster and widely accessible “getting started” experience for all Spring development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Opinionated out of the box, but get out of the way as quickly as possible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Provide a range of non-functional</a:t>
            </a:r>
            <a:r>
              <a:rPr lang="en-US" sz="1200" baseline="0" dirty="0">
                <a:solidFill>
                  <a:srgbClr val="FFFFFF"/>
                </a:solidFill>
              </a:rPr>
              <a:t> features (embedded servers, metrics, health checks, externalized config)</a:t>
            </a:r>
            <a:endParaRPr lang="en-US" sz="1200" dirty="0">
              <a:solidFill>
                <a:srgbClr val="FFFFFF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Install Spring in your Java App simply by including spring-boot-*.jar in your class path, e.g. using Maven or Gradle. For example: ‘spring-boot-starter-parent’ artifact in Maven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if HSQLDB is on your classpath,</a:t>
            </a:r>
            <a:r>
              <a:rPr lang="en-US" baseline="0" dirty="0"/>
              <a:t> and you have not manually configured any database connection beans, then Spring Boot will auto-configure an in-memory database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case here we can see Tomcat</a:t>
            </a:r>
            <a:r>
              <a:rPr lang="en-US" baseline="0" dirty="0"/>
              <a:t> is injected, initialized and started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@Configuration</a:t>
            </a:r>
            <a:r>
              <a:rPr lang="en-US" baseline="0" dirty="0"/>
              <a:t> + @EnableAutoConfiguration (optionally + @ComponentScan)</a:t>
            </a:r>
          </a:p>
          <a:p>
            <a:endParaRPr lang="en-US" baseline="0" dirty="0"/>
          </a:p>
          <a:p>
            <a:r>
              <a:rPr lang="en-US" baseline="0" dirty="0"/>
              <a:t>vs.</a:t>
            </a:r>
          </a:p>
          <a:p>
            <a:endParaRPr lang="en-US" baseline="0" dirty="0"/>
          </a:p>
          <a:p>
            <a:r>
              <a:rPr lang="en-US" dirty="0"/>
              <a:t>@SpringBootConfiguration</a:t>
            </a:r>
          </a:p>
          <a:p>
            <a:endParaRPr lang="en-US" dirty="0"/>
          </a:p>
          <a:p>
            <a:r>
              <a:rPr lang="en-US" dirty="0"/>
              <a:t>They</a:t>
            </a:r>
            <a:r>
              <a:rPr lang="en-US" baseline="0" dirty="0"/>
              <a:t> are equivalently the same (@ComponentScan is optional and allows you the developer to customize which bean are loaded from the classpath)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315252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116951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32247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02762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810440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833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643120172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88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mp Basic with Rule">
    <p:bg>
      <p:bgPr>
        <a:solidFill>
          <a:srgbClr val="17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320040"/>
            <a:ext cx="8229601" cy="363558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8229600" cy="30829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4629150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66713" y="5018449"/>
            <a:ext cx="227488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Copyright 2015 Pivotal.</a:t>
            </a:r>
            <a:r>
              <a:rPr lang="en-US" sz="600" baseline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All rights reserved.</a:t>
            </a:r>
          </a:p>
        </p:txBody>
      </p:sp>
      <p:pic>
        <p:nvPicPr>
          <p:cNvPr id="8" name="Picture 7" descr="Pivota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1733" y="4713966"/>
            <a:ext cx="957262" cy="219455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88593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4635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36580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5965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568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39227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953224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52244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999414805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11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r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56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4" name="Shape 64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398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/>
          <p:nvPr/>
        </p:nvSpPr>
        <p:spPr>
          <a:xfrm>
            <a:off x="0" y="0"/>
            <a:ext cx="9144000" cy="216852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FBFBF">
                  <a:alpha val="60784"/>
                </a:srgbClr>
              </a:gs>
            </a:gsLst>
            <a:lin ang="162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938" name="Shape 938"/>
          <p:cNvSpPr txBox="1">
            <a:spLocks noGrp="1"/>
          </p:cNvSpPr>
          <p:nvPr>
            <p:ph type="ctrTitle"/>
          </p:nvPr>
        </p:nvSpPr>
        <p:spPr>
          <a:xfrm>
            <a:off x="2728911" y="1006879"/>
            <a:ext cx="6048376" cy="12187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9" name="Shape 939"/>
          <p:cNvSpPr txBox="1">
            <a:spLocks noGrp="1"/>
          </p:cNvSpPr>
          <p:nvPr>
            <p:ph type="subTitle" idx="1"/>
          </p:nvPr>
        </p:nvSpPr>
        <p:spPr>
          <a:xfrm>
            <a:off x="2728913" y="2455863"/>
            <a:ext cx="6048374" cy="1901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8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4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0746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2472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366768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688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633416" y="357187"/>
            <a:ext cx="7877175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76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65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30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19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08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73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8810928" y="5010157"/>
            <a:ext cx="102642" cy="92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6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600" b="0" i="0" u="none" strike="noStrike" cap="none" baseline="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08414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sldNum" idx="12"/>
          </p:nvPr>
        </p:nvSpPr>
        <p:spPr>
          <a:xfrm>
            <a:off x="8553450" y="5021494"/>
            <a:ext cx="533399" cy="12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800" b="0" i="0" u="none" strike="noStrike" cap="none" baseline="0" dirty="0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6" cy="623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buClr>
                <a:srgbClr val="2C95DD"/>
              </a:buClr>
              <a:buNone/>
              <a:defRPr sz="3200">
                <a:solidFill>
                  <a:srgbClr val="2C95DD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6" cy="34290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spcBef>
                <a:spcPts val="560"/>
              </a:spcBef>
              <a:buClr>
                <a:srgbClr val="2C95DD"/>
              </a:buClr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742950" indent="-133350" algn="l" rtl="0">
              <a:spcBef>
                <a:spcPts val="480"/>
              </a:spcBef>
              <a:buClr>
                <a:srgbClr val="2C95DD"/>
              </a:buClr>
              <a:buFont typeface="Arial"/>
              <a:buChar char="–"/>
              <a:defRPr sz="2400">
                <a:solidFill>
                  <a:schemeClr val="dk1"/>
                </a:solidFill>
              </a:defRPr>
            </a:lvl2pPr>
            <a:lvl3pPr marL="1143000" indent="-101600" algn="l" rtl="0">
              <a:spcBef>
                <a:spcPts val="400"/>
              </a:spcBef>
              <a:buClr>
                <a:srgbClr val="2C95DD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3pPr>
            <a:lvl4pPr marL="16002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–"/>
              <a:defRPr sz="1800">
                <a:solidFill>
                  <a:schemeClr val="dk1"/>
                </a:solidFill>
              </a:defRPr>
            </a:lvl4pPr>
            <a:lvl5pPr marL="20574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»"/>
              <a:defRPr sz="1800">
                <a:solidFill>
                  <a:schemeClr val="dk1"/>
                </a:solidFill>
              </a:defRPr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515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797" y="4823363"/>
            <a:ext cx="37333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5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732" r:id="rId2"/>
    <p:sldLayoutId id="2147483733" r:id="rId3"/>
    <p:sldLayoutId id="2147483734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3" name="Shape 9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4" name="Shape 9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5" name="Shape 9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 defTabSz="914400">
              <a:buSzPct val="25000"/>
            </a:pPr>
            <a:fld id="{00000000-1234-1234-1234-123412341234}" type="slidenum">
              <a:rPr lang="en-US" sz="1200" ker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pPr algn="r" defTabSz="914400">
                <a:buSzPct val="25000"/>
              </a:pPr>
              <a:t>‹#›</a:t>
            </a:fld>
            <a:endParaRPr lang="en-US" sz="1200" kern="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0605132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6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35" r:id="rId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8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F_Bridge-01.jpeg"/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73866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Cloud Native Applications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6110" y="2511428"/>
            <a:ext cx="6871970" cy="48731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800" spc="-1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Introducing Spring Boot</a:t>
            </a:r>
          </a:p>
        </p:txBody>
      </p:sp>
    </p:spTree>
    <p:extLst>
      <p:ext uri="{BB962C8B-B14F-4D97-AF65-F5344CB8AC3E}">
        <p14:creationId xmlns:p14="http://schemas.microsoft.com/office/powerpoint/2010/main" val="3704749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Boot, an example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72719" y="1286192"/>
            <a:ext cx="1757681" cy="281844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400" dirty="0"/>
              <a:t>Spring REST annotation, it tells Spring this is a ‘Controller’ and that any HTTP request to context ‘/’ should be directed to the home method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160" y="1106864"/>
            <a:ext cx="4428570" cy="3335596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705599" y="879792"/>
            <a:ext cx="2296161" cy="176180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400" dirty="0"/>
              <a:t>Tells Spring Boot by convention how Spring should be configured based on classpath dependencies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705599" y="3325336"/>
            <a:ext cx="2296161" cy="11115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400" dirty="0"/>
              <a:t>Delegates to Spring Boots’ SpringApplication to bootstrap the application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420" y="1605280"/>
            <a:ext cx="2921108" cy="6654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6919" y="3680460"/>
            <a:ext cx="2138679" cy="34443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5074" y="2641600"/>
            <a:ext cx="672737" cy="18288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" y="2087880"/>
            <a:ext cx="589280" cy="32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Boot, an example</a:t>
            </a:r>
            <a:endParaRPr lang="en-US" dirty="0">
              <a:solidFill>
                <a:srgbClr val="138A7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480" y="1262380"/>
            <a:ext cx="6400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27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 dirty="0">
              <a:solidFill>
                <a:srgbClr val="FFFFFF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111130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3428754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794" y="1336859"/>
            <a:ext cx="5209487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56" y="2574630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endParaRPr lang="en" sz="2100" cap="all" dirty="0">
              <a:solidFill>
                <a:srgbClr val="74CE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19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Boot Overview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5"/>
            <a:ext cx="8453121" cy="13811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Takes an </a:t>
            </a:r>
            <a:r>
              <a:rPr lang="en-US" sz="1400" b="1" i="1" u="sng" dirty="0">
                <a:solidFill>
                  <a:srgbClr val="FFFFFF"/>
                </a:solidFill>
              </a:rPr>
              <a:t>opinionated</a:t>
            </a:r>
            <a:r>
              <a:rPr lang="en-US" sz="1400" dirty="0"/>
              <a:t> view of building production-ready Spring applications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Spring Boot favors convention over configuration and is designed </a:t>
            </a:r>
            <a:r>
              <a:rPr lang="en-US" sz="1400" b="1" i="1" u="sng" dirty="0">
                <a:solidFill>
                  <a:srgbClr val="FFFFFF"/>
                </a:solidFill>
              </a:rPr>
              <a:t>to get you up and running as quickly as possible</a:t>
            </a:r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679" y="2760980"/>
            <a:ext cx="2898140" cy="105508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749040" y="2212656"/>
            <a:ext cx="5080000" cy="229838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91163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Initializer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92771" y="1108074"/>
            <a:ext cx="2865121" cy="219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Provide a wizard for creating a starter project</a:t>
            </a:r>
          </a:p>
          <a:p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532" y="985520"/>
            <a:ext cx="5234268" cy="339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89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Auto-Configuration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11761" y="833755"/>
            <a:ext cx="4937760" cy="1238885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</a:pPr>
            <a:r>
              <a:rPr lang="en-US" sz="1400" dirty="0"/>
              <a:t>Automatically configure your Spring application based on the JAR dependencies that have been added</a:t>
            </a:r>
          </a:p>
          <a:p>
            <a:pPr>
              <a:lnSpc>
                <a:spcPct val="160000"/>
              </a:lnSpc>
            </a:pPr>
            <a:r>
              <a:rPr lang="en-US" sz="1400" dirty="0"/>
              <a:t>Quickly create new microservices with little configuration </a:t>
            </a:r>
          </a:p>
          <a:p>
            <a:pPr>
              <a:lnSpc>
                <a:spcPct val="160000"/>
              </a:lnSpc>
            </a:pPr>
            <a:r>
              <a:rPr lang="en-US" sz="1400" dirty="0"/>
              <a:t>Still have the ability to customize the application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" y="2818275"/>
            <a:ext cx="8769007" cy="17029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159" y="2600960"/>
            <a:ext cx="4831081" cy="23164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163" y="1199515"/>
            <a:ext cx="3765604" cy="106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492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Packaging of Applications</a:t>
            </a:r>
            <a:endParaRPr lang="en-US" dirty="0">
              <a:solidFill>
                <a:srgbClr val="138A7E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0"/>
          </p:nvPr>
        </p:nvPicPr>
        <p:blipFill rotWithShape="1">
          <a:blip r:embed="rId3"/>
          <a:srcRect t="17495" b="4348"/>
          <a:stretch/>
        </p:blipFill>
        <p:spPr>
          <a:xfrm>
            <a:off x="1148079" y="995681"/>
            <a:ext cx="6776721" cy="3515946"/>
          </a:xfrm>
        </p:spPr>
      </p:pic>
    </p:spTree>
    <p:extLst>
      <p:ext uri="{BB962C8B-B14F-4D97-AF65-F5344CB8AC3E}">
        <p14:creationId xmlns:p14="http://schemas.microsoft.com/office/powerpoint/2010/main" val="3717492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Packaging of Applications</a:t>
            </a:r>
            <a:endParaRPr lang="en-US" dirty="0">
              <a:solidFill>
                <a:srgbClr val="138A7E"/>
              </a:solidFill>
            </a:endParaRPr>
          </a:p>
        </p:txBody>
      </p:sp>
      <p:pic>
        <p:nvPicPr>
          <p:cNvPr id="4" name="Content Placeholder 8" descr="spring_boo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0" r="864" b="-3895"/>
          <a:stretch/>
        </p:blipFill>
        <p:spPr>
          <a:xfrm>
            <a:off x="1493520" y="1061720"/>
            <a:ext cx="6126480" cy="362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96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 App Server, Database, Messaging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5"/>
            <a:ext cx="7416801" cy="17062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Selects defaults and runs them for you</a:t>
            </a:r>
          </a:p>
          <a:p>
            <a:r>
              <a:rPr lang="en-US" sz="1400" dirty="0"/>
              <a:t>Immediately get application server injected</a:t>
            </a:r>
          </a:p>
          <a:p>
            <a:r>
              <a:rPr lang="en-US" sz="1400" dirty="0"/>
              <a:t>Same goes for;</a:t>
            </a:r>
          </a:p>
          <a:p>
            <a:pPr lvl="1"/>
            <a:r>
              <a:rPr lang="en-US" sz="1000" dirty="0"/>
              <a:t>Database</a:t>
            </a:r>
          </a:p>
          <a:p>
            <a:pPr lvl="1"/>
            <a:r>
              <a:rPr lang="en-US" sz="1000" dirty="0"/>
              <a:t>Messaging Queues</a:t>
            </a:r>
          </a:p>
          <a:p>
            <a:pPr lvl="1"/>
            <a:r>
              <a:rPr lang="en-US" sz="1000" dirty="0"/>
              <a:t>etc....</a:t>
            </a:r>
          </a:p>
          <a:p>
            <a:endParaRPr lang="en-US" sz="1400" dirty="0"/>
          </a:p>
          <a:p>
            <a:pPr lvl="1"/>
            <a:endParaRPr lang="en-US" sz="1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48" y="2814320"/>
            <a:ext cx="7971992" cy="16388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560" y="3845560"/>
            <a:ext cx="3418840" cy="80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55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Boot, In the Wild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52400" y="1011226"/>
            <a:ext cx="2428240" cy="1690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i="1" u="sng" dirty="0">
                <a:solidFill>
                  <a:schemeClr val="bg1"/>
                </a:solidFill>
              </a:rPr>
              <a:t>Tells</a:t>
            </a:r>
            <a:r>
              <a:rPr lang="en-US" sz="1400" dirty="0">
                <a:solidFill>
                  <a:schemeClr val="bg1"/>
                </a:solidFill>
              </a:rPr>
              <a:t> Spring Boot to start adding beans based on class path settings, other beans, and various property settings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420" y="1112520"/>
            <a:ext cx="6294122" cy="14986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11760" y="2880666"/>
            <a:ext cx="2428240" cy="1367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i="1" u="sng" dirty="0">
                <a:solidFill>
                  <a:schemeClr val="bg1"/>
                </a:solidFill>
              </a:rPr>
              <a:t>Tells</a:t>
            </a:r>
            <a:r>
              <a:rPr lang="en-US" sz="1400" dirty="0">
                <a:solidFill>
                  <a:schemeClr val="bg1"/>
                </a:solidFill>
              </a:rPr>
              <a:t> Spring Boot by convention how Spring should be configured based on classpath dependencies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040" y="919480"/>
            <a:ext cx="4115027" cy="9702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420" y="3016250"/>
            <a:ext cx="5575300" cy="13843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040" y="2880666"/>
            <a:ext cx="2821051" cy="66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73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 Create a Web App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72719" y="971232"/>
            <a:ext cx="2519681" cy="41592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/>
              <a:t>Use Maven Starter POM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72719" y="2764789"/>
            <a:ext cx="2519681" cy="41592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/>
              <a:t>Make an Executable JAR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02" y="1352419"/>
            <a:ext cx="4274197" cy="12850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59" y="3037483"/>
            <a:ext cx="4307839" cy="1494807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5181599" y="1545589"/>
            <a:ext cx="3718561" cy="59817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Automatically creates a dependency on Spring Boot and Tomcat application server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5181599" y="3037483"/>
            <a:ext cx="3789681" cy="132522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/>
              <a:t>Create a Spring Boot executable JAR that contains:</a:t>
            </a:r>
          </a:p>
          <a:p>
            <a:pPr>
              <a:buFont typeface="Lucida Grande"/>
              <a:buChar char="-"/>
            </a:pPr>
            <a:r>
              <a:rPr lang="en-US" sz="1400" dirty="0"/>
              <a:t>Code to run</a:t>
            </a:r>
          </a:p>
          <a:p>
            <a:pPr>
              <a:buFont typeface="Lucida Grande"/>
              <a:buChar char="-"/>
            </a:pPr>
            <a:r>
              <a:rPr lang="en-US" sz="1400" dirty="0"/>
              <a:t>Spring Boot Loader classes</a:t>
            </a:r>
          </a:p>
          <a:p>
            <a:pPr>
              <a:buFont typeface="Lucida Grande"/>
              <a:buChar char="-"/>
            </a:pPr>
            <a:r>
              <a:rPr lang="en-US" sz="1400" dirty="0"/>
              <a:t>Dependency libraries</a:t>
            </a:r>
          </a:p>
        </p:txBody>
      </p:sp>
    </p:spTree>
    <p:extLst>
      <p:ext uri="{BB962C8B-B14F-4D97-AF65-F5344CB8AC3E}">
        <p14:creationId xmlns:p14="http://schemas.microsoft.com/office/powerpoint/2010/main" val="2549182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30244</TotalTime>
  <Words>691</Words>
  <Application>Microsoft Macintosh PowerPoint</Application>
  <PresentationFormat>On-screen Show (16:9)</PresentationFormat>
  <Paragraphs>76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Calibri</vt:lpstr>
      <vt:lpstr>Helvetica Neue</vt:lpstr>
      <vt:lpstr>Lucida Grande</vt:lpstr>
      <vt:lpstr>Noto Symbol</vt:lpstr>
      <vt:lpstr>Verdana</vt:lpstr>
      <vt:lpstr>Office Theme</vt:lpstr>
      <vt:lpstr>3_Office Theme</vt:lpstr>
      <vt:lpstr>Pivotal Main</vt:lpstr>
      <vt:lpstr>1_Pivotal Main</vt:lpstr>
      <vt:lpstr>PowerPoint Presentation</vt:lpstr>
      <vt:lpstr>Spring Boot Overview</vt:lpstr>
      <vt:lpstr>Spring Initializer</vt:lpstr>
      <vt:lpstr>Auto-Configuration</vt:lpstr>
      <vt:lpstr>Packaging of Applications</vt:lpstr>
      <vt:lpstr>Packaging of Applications</vt:lpstr>
      <vt:lpstr>Instant App Server, Database, Messaging</vt:lpstr>
      <vt:lpstr>Spring Boot, In the Wild</vt:lpstr>
      <vt:lpstr>How does it work? Create a Web App</vt:lpstr>
      <vt:lpstr>Spring Boot, an example</vt:lpstr>
      <vt:lpstr>Spring Boot, an example</vt:lpstr>
      <vt:lpstr>PowerPoint Presentation</vt:lpstr>
    </vt:vector>
  </TitlesOfParts>
  <Manager/>
  <Company>BCom</Company>
  <LinksUpToDate>false</LinksUpToDate>
  <SharedDoc>false</SharedDoc>
  <HyperlinkBase/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Robert Brough</dc:creator>
  <cp:keywords/>
  <dc:description/>
  <cp:lastModifiedBy>Stephen Womack</cp:lastModifiedBy>
  <cp:revision>276</cp:revision>
  <dcterms:created xsi:type="dcterms:W3CDTF">2015-10-05T21:15:00Z</dcterms:created>
  <dcterms:modified xsi:type="dcterms:W3CDTF">2018-07-18T16:34:34Z</dcterms:modified>
  <cp:category/>
</cp:coreProperties>
</file>